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media/image1.wmf" ContentType="image/x-wmf"/>
  <Override PartName="/ppt/media/image3.png" ContentType="image/png"/>
  <Override PartName="/ppt/media/image2.wmf" ContentType="image/x-wmf"/>
  <Override PartName="/ppt/media/image21.png" ContentType="image/png"/>
  <Override PartName="/ppt/media/image6.jpeg" ContentType="image/jpeg"/>
  <Override PartName="/ppt/media/image4.png" ContentType="image/png"/>
  <Override PartName="/ppt/media/image8.png" ContentType="image/png"/>
  <Override PartName="/ppt/media/image25.png" ContentType="image/png"/>
  <Override PartName="/ppt/media/hdphoto1.wdp" ContentType="image/vnd.ms-photo"/>
  <Override PartName="/ppt/media/image7.png" ContentType="image/png"/>
  <Override PartName="/ppt/media/image5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9A1BC60-1405-49DA-A355-F358B1211DC8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C69B58-AFD7-4CDA-AA8F-40890077873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600" cy="4600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600" cy="4600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"/>
          <p:cNvGrpSpPr/>
          <p:nvPr/>
        </p:nvGrpSpPr>
        <p:grpSpPr>
          <a:xfrm>
            <a:off x="0" y="6217920"/>
            <a:ext cx="12459600" cy="639360"/>
            <a:chOff x="0" y="6217920"/>
            <a:chExt cx="12459600" cy="639360"/>
          </a:xfrm>
        </p:grpSpPr>
        <p:sp>
          <p:nvSpPr>
            <p:cNvPr id="123" name="CustomShape 2"/>
            <p:cNvSpPr/>
            <p:nvPr/>
          </p:nvSpPr>
          <p:spPr>
            <a:xfrm>
              <a:off x="0" y="6217920"/>
              <a:ext cx="12218040" cy="63936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24" name="Picture 30" descr=""/>
            <p:cNvPicPr/>
            <p:nvPr/>
          </p:nvPicPr>
          <p:blipFill>
            <a:blip r:embed="rId2"/>
            <a:srcRect l="0" t="0" r="0" b="43947"/>
            <a:stretch/>
          </p:blipFill>
          <p:spPr>
            <a:xfrm>
              <a:off x="11206080" y="6283440"/>
              <a:ext cx="1253520" cy="50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5" name="CustomShape 3"/>
          <p:cNvSpPr/>
          <p:nvPr/>
        </p:nvSpPr>
        <p:spPr>
          <a:xfrm>
            <a:off x="-26280" y="-2160"/>
            <a:ext cx="21740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</a:rPr>
              <a:t>#dotastro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d9d9d9"/>
                </a:solidFill>
                <a:latin typeface="Georgia"/>
              </a:rPr>
              <a:t>@AstroDocCarl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9660240" y="204480"/>
            <a:ext cx="254268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fld id="{46EDAE9D-7640-4A27-A516-64E8164071DB}" type="slidenum">
              <a:rPr b="0" lang="en-US" sz="1200" spc="-1" strike="noStrike">
                <a:solidFill>
                  <a:srgbClr val="d9d9d9"/>
                </a:solidFill>
                <a:latin typeface="Georgia"/>
              </a:rPr>
              <a:t>1</a:t>
            </a:fld>
            <a:r>
              <a:rPr b="0" lang="en-US" sz="1200" spc="-1" strike="noStrike">
                <a:solidFill>
                  <a:srgbClr val="d9d9d9"/>
                </a:solidFill>
                <a:latin typeface="Georgia"/>
              </a:rPr>
              <a:t> of  31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</a:rPr>
              <a:t>June 2016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title"/>
          </p:nvPr>
        </p:nvSpPr>
        <p:spPr>
          <a:xfrm>
            <a:off x="609480" y="297000"/>
            <a:ext cx="109724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4b08a1"/>
                </a:solidFill>
                <a:latin typeface="Trebuchet MS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609480" y="1599840"/>
            <a:ext cx="10972440" cy="430560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Georgia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Georgia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Georgia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eorgia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Georgia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Georgia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Georgia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Georgia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ftr"/>
          </p:nvPr>
        </p:nvSpPr>
        <p:spPr>
          <a:xfrm>
            <a:off x="7623360" y="636480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"/>
          <p:cNvGrpSpPr/>
          <p:nvPr/>
        </p:nvGrpSpPr>
        <p:grpSpPr>
          <a:xfrm>
            <a:off x="0" y="6217920"/>
            <a:ext cx="12459600" cy="639360"/>
            <a:chOff x="0" y="6217920"/>
            <a:chExt cx="12459600" cy="639360"/>
          </a:xfrm>
        </p:grpSpPr>
        <p:sp>
          <p:nvSpPr>
            <p:cNvPr id="167" name="CustomShape 2"/>
            <p:cNvSpPr/>
            <p:nvPr/>
          </p:nvSpPr>
          <p:spPr>
            <a:xfrm>
              <a:off x="0" y="6217920"/>
              <a:ext cx="12218040" cy="63936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68" name="Picture 30" descr=""/>
            <p:cNvPicPr/>
            <p:nvPr/>
          </p:nvPicPr>
          <p:blipFill>
            <a:blip r:embed="rId2"/>
            <a:srcRect l="0" t="0" r="0" b="43947"/>
            <a:stretch/>
          </p:blipFill>
          <p:spPr>
            <a:xfrm>
              <a:off x="11206080" y="6283440"/>
              <a:ext cx="1253520" cy="50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9" name="CustomShape 3"/>
          <p:cNvSpPr/>
          <p:nvPr/>
        </p:nvSpPr>
        <p:spPr>
          <a:xfrm>
            <a:off x="-26280" y="-2160"/>
            <a:ext cx="21740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</a:rPr>
              <a:t>#dotastro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d9d9d9"/>
                </a:solidFill>
                <a:latin typeface="Georgia"/>
              </a:rPr>
              <a:t>@AstroDocCarl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9660240" y="204480"/>
            <a:ext cx="254268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fld id="{4EF8674D-11C6-4845-865E-90ECD44E4C5E}" type="slidenum">
              <a:rPr b="0" lang="en-US" sz="1200" spc="-1" strike="noStrike">
                <a:solidFill>
                  <a:srgbClr val="d9d9d9"/>
                </a:solidFill>
                <a:latin typeface="Georgia"/>
              </a:rPr>
              <a:t>1</a:t>
            </a:fld>
            <a:r>
              <a:rPr b="0" lang="en-US" sz="1200" spc="-1" strike="noStrike">
                <a:solidFill>
                  <a:srgbClr val="d9d9d9"/>
                </a:solidFill>
                <a:latin typeface="Georgia"/>
              </a:rPr>
              <a:t> of  31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</a:rPr>
              <a:t>June 2016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title"/>
          </p:nvPr>
        </p:nvSpPr>
        <p:spPr>
          <a:xfrm>
            <a:off x="609480" y="297000"/>
            <a:ext cx="109724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4b08a1"/>
                </a:solidFill>
                <a:latin typeface="Trebuchet MS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609480" y="1599840"/>
            <a:ext cx="10972440" cy="430560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Georgia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Georgia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Georgia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Georgia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Georgia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Georgia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Georgia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Georgia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ftr"/>
          </p:nvPr>
        </p:nvSpPr>
        <p:spPr>
          <a:xfrm>
            <a:off x="7623360" y="636480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microsoft.com/office/2007/relationships/hdphoto" Target="../media/hdphoto1.wdp"/><Relationship Id="rId3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069920" y="1298520"/>
            <a:ext cx="7314480" cy="325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0" lang="en-US" sz="5900" spc="-94" strike="noStrike">
                <a:solidFill>
                  <a:srgbClr val="ffffff"/>
                </a:solidFill>
                <a:latin typeface="Corbel"/>
                <a:ea typeface="DejaVu Sans"/>
              </a:rPr>
              <a:t>Hardware.Astronomy Housekeeping Box (h.aHKBox) Chassis</a:t>
            </a:r>
            <a:br/>
            <a:endParaRPr b="0" lang="en-US" sz="59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00160" y="4670280"/>
            <a:ext cx="7314480" cy="91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200" spc="-1" strike="noStrike">
                <a:solidFill>
                  <a:srgbClr val="fcecd5"/>
                </a:solidFill>
                <a:latin typeface="Corbel"/>
                <a:ea typeface="DejaVu Sans"/>
              </a:rPr>
              <a:t>As Worked On By Adam Stammer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5" name="Picture 107" descr=""/>
          <p:cNvPicPr/>
          <p:nvPr/>
        </p:nvPicPr>
        <p:blipFill>
          <a:blip r:embed="rId1"/>
          <a:stretch/>
        </p:blipFill>
        <p:spPr>
          <a:xfrm>
            <a:off x="4051440" y="1737360"/>
            <a:ext cx="6098040" cy="471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3565440" y="2717280"/>
            <a:ext cx="8047440" cy="249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Simplified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4389120" y="2163600"/>
            <a:ext cx="6015240" cy="451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4" name="Picture 110" descr=""/>
          <p:cNvPicPr/>
          <p:nvPr/>
        </p:nvPicPr>
        <p:blipFill>
          <a:blip r:embed="rId1"/>
          <a:stretch/>
        </p:blipFill>
        <p:spPr>
          <a:xfrm>
            <a:off x="4075920" y="1969200"/>
            <a:ext cx="6073560" cy="469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Closeup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4111200" y="2194560"/>
            <a:ext cx="1466640" cy="423864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5760720" y="2632680"/>
            <a:ext cx="1466640" cy="367668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7772400" y="2377440"/>
            <a:ext cx="914400" cy="91440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7589520" y="4937760"/>
            <a:ext cx="1463040" cy="1562760"/>
          </a:xfrm>
          <a:prstGeom prst="rect">
            <a:avLst/>
          </a:prstGeom>
          <a:ln>
            <a:noFill/>
          </a:ln>
        </p:spPr>
      </p:pic>
      <p:sp>
        <p:nvSpPr>
          <p:cNvPr id="271" name="TextShape 3"/>
          <p:cNvSpPr txBox="1"/>
          <p:nvPr/>
        </p:nvSpPr>
        <p:spPr>
          <a:xfrm>
            <a:off x="7863840" y="2110680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2" name="TextShape 4"/>
          <p:cNvSpPr txBox="1"/>
          <p:nvPr/>
        </p:nvSpPr>
        <p:spPr>
          <a:xfrm>
            <a:off x="7518600" y="4663440"/>
            <a:ext cx="345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5"/>
          <a:stretch/>
        </p:blipFill>
        <p:spPr>
          <a:xfrm>
            <a:off x="9250920" y="303300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274" name="TextShape 5"/>
          <p:cNvSpPr txBox="1"/>
          <p:nvPr/>
        </p:nvSpPr>
        <p:spPr>
          <a:xfrm>
            <a:off x="9784080" y="3033000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5"/>
          <p:cNvSpPr/>
          <p:nvPr/>
        </p:nvSpPr>
        <p:spPr>
          <a:xfrm>
            <a:off x="1069920" y="1298520"/>
            <a:ext cx="3258000" cy="325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94" strike="noStrike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b="0" lang="en-US" sz="5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5400" spc="-94" strike="noStrike">
                <a:solidFill>
                  <a:srgbClr val="ffffff"/>
                </a:solidFill>
                <a:latin typeface="Corbel"/>
                <a:ea typeface="DejaVu Sans"/>
              </a:rPr>
              <a:t>Back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280" name="Content Placeholder 4" descr=""/>
          <p:cNvPicPr/>
          <p:nvPr/>
        </p:nvPicPr>
        <p:blipFill>
          <a:blip r:embed="rId1"/>
          <a:srcRect l="12372" t="0" r="11779" b="0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81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 descr=""/>
          <p:cNvPicPr/>
          <p:nvPr/>
        </p:nvPicPr>
        <p:blipFill>
          <a:blip r:embed="rId2"/>
          <a:stretch/>
        </p:blipFill>
        <p:spPr>
          <a:xfrm>
            <a:off x="4970160" y="758880"/>
            <a:ext cx="6522840" cy="533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5"/>
          <p:cNvSpPr/>
          <p:nvPr/>
        </p:nvSpPr>
        <p:spPr>
          <a:xfrm>
            <a:off x="1069920" y="1298520"/>
            <a:ext cx="3258000" cy="325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94" strike="noStrike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b="0" lang="en-US" sz="5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5400" spc="-94" strike="noStrike">
                <a:solidFill>
                  <a:srgbClr val="ffffff"/>
                </a:solidFill>
                <a:latin typeface="Corbel"/>
                <a:ea typeface="DejaVu Sans"/>
              </a:rPr>
              <a:t>Front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288" name="Content Placeholder 4" descr=""/>
          <p:cNvPicPr/>
          <p:nvPr/>
        </p:nvPicPr>
        <p:blipFill>
          <a:blip r:embed="rId1"/>
          <a:srcRect l="12372" t="0" r="11779" b="0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89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0" name="Picture 2" descr=""/>
          <p:cNvPicPr/>
          <p:nvPr/>
        </p:nvPicPr>
        <p:blipFill>
          <a:blip r:embed="rId2"/>
          <a:stretch/>
        </p:blipFill>
        <p:spPr>
          <a:xfrm>
            <a:off x="5098680" y="762120"/>
            <a:ext cx="6388560" cy="533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643320" y="1298520"/>
            <a:ext cx="3684240" cy="325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900" spc="-94" strike="noStrike">
                <a:solidFill>
                  <a:srgbClr val="ffffff"/>
                </a:solidFill>
                <a:latin typeface="Corbel"/>
                <a:ea typeface="DejaVu Sans"/>
              </a:rPr>
              <a:t>Card Render</a:t>
            </a:r>
            <a:endParaRPr b="0" lang="en-US" sz="5900" spc="-1" strike="noStrike">
              <a:latin typeface="Arial"/>
            </a:endParaRPr>
          </a:p>
        </p:txBody>
      </p:sp>
      <p:pic>
        <p:nvPicPr>
          <p:cNvPr id="296" name="Content Placeholder 4" descr=""/>
          <p:cNvPicPr/>
          <p:nvPr/>
        </p:nvPicPr>
        <p:blipFill>
          <a:blip r:embed="rId1"/>
          <a:srcRect l="13654" t="0" r="7515" b="0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97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Next Steps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Finish Technical Guide</a:t>
            </a:r>
            <a:endParaRPr b="0" lang="en-US" sz="20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- Summarize completed work</a:t>
            </a:r>
            <a:endParaRPr b="0" lang="en-US" sz="20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- Guide future designers and end users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Finish Backplane PCB Layout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Build and Test Everything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Program Controllers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Design/Build Cards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53080" y="1123920"/>
            <a:ext cx="2961000" cy="46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Context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Project Goal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To design and build an open source, modular Eurocard system to be used as astronomical control/housekeeping equipment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To replace existing ZEUS2 housekeeping equipment with a cheaper, simpler, more robust system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My Goals</a:t>
            </a:r>
            <a:endParaRPr b="0" lang="en-US" sz="20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- Design Prototyping Daughtercard (P-Card) to aid in development</a:t>
            </a:r>
            <a:endParaRPr b="0" lang="en-US" sz="20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- Design Eurocard Backplane to connect and control modular cards</a:t>
            </a:r>
            <a:endParaRPr b="0" lang="en-US" sz="20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- Choose Power Supplies</a:t>
            </a:r>
            <a:endParaRPr b="0" lang="en-US" sz="20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- Put it all together in the case</a:t>
            </a:r>
            <a:endParaRPr b="0" lang="en-US" sz="2000" spc="-1" strike="noStrike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- Program Controllers as foundation for card interaction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72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82880" y="1226160"/>
            <a:ext cx="4297680" cy="325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94" strike="noStrike">
                <a:solidFill>
                  <a:srgbClr val="ffffff"/>
                </a:solidFill>
                <a:latin typeface="Corbel"/>
                <a:ea typeface="DejaVu Sans"/>
              </a:rPr>
              <a:t>Existing Housekeeping Equipment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4572000" y="2560320"/>
            <a:ext cx="7342200" cy="164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609480" y="297000"/>
            <a:ext cx="3852000" cy="5608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4b08a1"/>
                </a:solidFill>
                <a:latin typeface="Trebuchet MS"/>
              </a:rPr>
              <a:t>Whiteboarding of the H.aHK Box</a:t>
            </a:r>
            <a:endParaRPr b="0" lang="en-US" sz="32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229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5400000">
            <a:off x="4910760" y="-151200"/>
            <a:ext cx="5551920" cy="644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609480" y="864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4b08a1"/>
                </a:solidFill>
                <a:latin typeface="Trebuchet MS"/>
              </a:rPr>
              <a:t>Draft model of H.aHK Box</a:t>
            </a:r>
            <a:endParaRPr b="0" lang="en-US" sz="44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609480" y="4368960"/>
            <a:ext cx="5201280" cy="1870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</a:rPr>
              <a:t>Blue = touch screen</a:t>
            </a:r>
            <a:endParaRPr b="0" lang="en-US" sz="3200" spc="-1" strike="noStrike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</a:rPr>
              <a:t>Black = power supply</a:t>
            </a:r>
            <a:endParaRPr b="0" lang="en-US" sz="3200" spc="-1" strike="noStrike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</a:rPr>
              <a:t>Grey = cooling fan</a:t>
            </a:r>
            <a:endParaRPr b="0" lang="en-US" sz="3200" spc="-1" strike="noStrike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</a:rPr>
              <a:t>Green = circuit boards (big is the bus, and slam are the cards)</a:t>
            </a:r>
            <a:endParaRPr b="0" lang="en-US" sz="320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32" name="TextShape 3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pic>
        <p:nvPicPr>
          <p:cNvPr id="233" name="Picture 7" descr=""/>
          <p:cNvPicPr/>
          <p:nvPr/>
        </p:nvPicPr>
        <p:blipFill>
          <a:blip r:embed="rId1"/>
          <a:stretch/>
        </p:blipFill>
        <p:spPr>
          <a:xfrm>
            <a:off x="6301440" y="2199960"/>
            <a:ext cx="5576760" cy="3344400"/>
          </a:xfrm>
          <a:prstGeom prst="rect">
            <a:avLst/>
          </a:prstGeom>
          <a:ln>
            <a:noFill/>
          </a:ln>
        </p:spPr>
      </p:pic>
      <p:pic>
        <p:nvPicPr>
          <p:cNvPr id="234" name="Picture 8" descr=""/>
          <p:cNvPicPr/>
          <p:nvPr/>
        </p:nvPicPr>
        <p:blipFill>
          <a:blip r:embed="rId2"/>
          <a:stretch/>
        </p:blipFill>
        <p:spPr>
          <a:xfrm>
            <a:off x="251280" y="1151640"/>
            <a:ext cx="5918040" cy="309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609480" y="29700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2160" spc="-1" strike="noStrike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graphicFrame>
        <p:nvGraphicFramePr>
          <p:cNvPr id="237" name="Table 3"/>
          <p:cNvGraphicFramePr/>
          <p:nvPr/>
        </p:nvGraphicFramePr>
        <p:xfrm>
          <a:off x="95400" y="135360"/>
          <a:ext cx="12000960" cy="2607120"/>
        </p:xfrm>
        <a:graphic>
          <a:graphicData uri="http://schemas.openxmlformats.org/drawingml/2006/table">
            <a:tbl>
              <a:tblPr/>
              <a:tblGrid>
                <a:gridCol w="2252520"/>
                <a:gridCol w="1762560"/>
                <a:gridCol w="1733760"/>
                <a:gridCol w="2934000"/>
                <a:gridCol w="2210760"/>
                <a:gridCol w="1107360"/>
              </a:tblGrid>
              <a:tr h="648360">
                <a:tc>
                  <a:txBody>
                    <a:bodyPr lIns="79920" rIns="79920" tIns="39960" bIns="3996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Device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Processor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RAM/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Storage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Other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Software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Ref.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  <a:tr h="1033920">
                <a:tc>
                  <a:txBody>
                    <a:bodyPr lIns="79920" rIns="79920" tIns="39960" bIns="3996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Raspberry Pi 3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$39.95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64-bit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1.2 GHz ARM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1 GB/ 32GB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40GPIO, SPI, I2C, HDMI, 4 - USB, Ethernet, Serial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Debian Linux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[5]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  <a:tr h="924840">
                <a:tc>
                  <a:txBody>
                    <a:bodyPr lIns="79920" rIns="79920" tIns="39960" bIns="3996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Teensy 3.2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$19.80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72 MHz ARM Cortex-M4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64KB/ 256 KB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34 GPIO, 21 ADC (13-Bit), Serial (3), SPI, I2C (2),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Arduino IDE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 tIns="39960" bIns="399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</a:rPr>
                        <a:t>[6]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</a:tbl>
          </a:graphicData>
        </a:graphic>
      </p:graphicFrame>
      <p:grpSp>
        <p:nvGrpSpPr>
          <p:cNvPr id="238" name="Group 4"/>
          <p:cNvGrpSpPr/>
          <p:nvPr/>
        </p:nvGrpSpPr>
        <p:grpSpPr>
          <a:xfrm>
            <a:off x="478080" y="3242520"/>
            <a:ext cx="11204640" cy="2786400"/>
            <a:chOff x="478080" y="3242520"/>
            <a:chExt cx="11204640" cy="2786400"/>
          </a:xfrm>
        </p:grpSpPr>
        <p:sp>
          <p:nvSpPr>
            <p:cNvPr id="239" name="CustomShape 5"/>
            <p:cNvSpPr/>
            <p:nvPr/>
          </p:nvSpPr>
          <p:spPr>
            <a:xfrm>
              <a:off x="478080" y="3242520"/>
              <a:ext cx="11204640" cy="2786400"/>
            </a:xfrm>
            <a:prstGeom prst="roundRect">
              <a:avLst>
                <a:gd name="adj" fmla="val 12030"/>
              </a:avLst>
            </a:prstGeom>
            <a:ln w="85680"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pic>
          <p:nvPicPr>
            <p:cNvPr id="240" name="Picture 2" descr=""/>
            <p:cNvPicPr/>
            <p:nvPr/>
          </p:nvPicPr>
          <p:blipFill>
            <a:blip r:embed="rId1"/>
            <a:stretch/>
          </p:blipFill>
          <p:spPr>
            <a:xfrm>
              <a:off x="951480" y="3353400"/>
              <a:ext cx="5128560" cy="2239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1" name="Picture 4" descr=""/>
            <p:cNvPicPr/>
            <p:nvPr/>
          </p:nvPicPr>
          <p:blipFill>
            <a:blip r:embed="rId2"/>
            <a:stretch/>
          </p:blipFill>
          <p:spPr>
            <a:xfrm>
              <a:off x="7415640" y="3242520"/>
              <a:ext cx="3640320" cy="2461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2" name="TextShape 6"/>
          <p:cNvSpPr txBox="1"/>
          <p:nvPr/>
        </p:nvSpPr>
        <p:spPr>
          <a:xfrm>
            <a:off x="2237760" y="5688360"/>
            <a:ext cx="10972440" cy="340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</a:rPr>
              <a:t>Similar cases and cards as the H.aHK Box as found commercially.</a:t>
            </a:r>
            <a:endParaRPr b="0" lang="en-US" sz="3200" spc="-1" strike="noStrike">
              <a:solidFill>
                <a:srgbClr val="000000"/>
              </a:solidFill>
              <a:latin typeface="Georgia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4051800" y="1737720"/>
            <a:ext cx="6097680" cy="47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Sockets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60 Pins @ 2 Amps and 4 High Current Pins @ 20 Amps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7772400" y="1920240"/>
            <a:ext cx="3677040" cy="275760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3749040" y="1920240"/>
            <a:ext cx="3657960" cy="274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5" strike="noStrike">
                <a:solidFill>
                  <a:srgbClr val="ffffff"/>
                </a:solidFill>
                <a:latin typeface="Corbel"/>
                <a:ea typeface="DejaVu Sans"/>
              </a:rPr>
              <a:t>Socket Pinout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2 HP IO, 9 4pin IO Channels, 2 I2C Channels, 1 SPI Channel, Low Power Input, High Power Input, Ground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590080" y="1814400"/>
            <a:ext cx="3645360" cy="486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1544</TotalTime>
  <Application>LibreOffice/6.0.1.1$Windows_X86_64 LibreOffice_project/60bfb1526849283ce2491346ed2aa51c465abfe6</Application>
  <Words>207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2019-07-31T17:16:17Z</dcterms:created>
  <dc:creator>Adam Stammer</dc:creator>
  <dc:description/>
  <dc:language>en-US</dc:language>
  <cp:lastModifiedBy/>
  <dcterms:modified xsi:type="dcterms:W3CDTF">2019-08-06T09:58:44Z</dcterms:modified>
  <cp:revision>22</cp:revision>
  <dc:subject/>
  <dc:title>H.aCKBox Chassis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